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3"/>
  </p:notesMasterIdLst>
  <p:sldIdLst>
    <p:sldId id="291" r:id="rId2"/>
    <p:sldId id="295" r:id="rId3"/>
    <p:sldId id="293" r:id="rId4"/>
    <p:sldId id="339" r:id="rId5"/>
    <p:sldId id="340" r:id="rId6"/>
    <p:sldId id="341" r:id="rId7"/>
    <p:sldId id="338" r:id="rId8"/>
    <p:sldId id="342" r:id="rId9"/>
    <p:sldId id="336" r:id="rId10"/>
    <p:sldId id="343" r:id="rId11"/>
    <p:sldId id="344" r:id="rId12"/>
    <p:sldId id="345" r:id="rId13"/>
    <p:sldId id="346" r:id="rId14"/>
    <p:sldId id="301" r:id="rId15"/>
    <p:sldId id="337" r:id="rId16"/>
    <p:sldId id="347" r:id="rId17"/>
    <p:sldId id="348" r:id="rId18"/>
    <p:sldId id="349" r:id="rId19"/>
    <p:sldId id="350" r:id="rId20"/>
    <p:sldId id="324" r:id="rId21"/>
    <p:sldId id="335" r:id="rId22"/>
  </p:sldIdLst>
  <p:sldSz cx="9144000" cy="6858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3529"/>
    <p:restoredTop sz="95768"/>
  </p:normalViewPr>
  <p:slideViewPr>
    <p:cSldViewPr snapToGrid="0">
      <p:cViewPr>
        <p:scale>
          <a:sx n="100" d="100"/>
          <a:sy n="100" d="100"/>
        </p:scale>
        <p:origin x="504" y="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H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AB690A-B0C6-DA47-9798-2181CC6B6BFA}" type="datetimeFigureOut">
              <a:rPr lang="en-HT" smtClean="0"/>
              <a:t>22/11/2024</a:t>
            </a:fld>
            <a:endParaRPr lang="en-H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H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H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H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B97BAA-711B-D142-9A15-9B57DB99B5A5}" type="slidenum">
              <a:rPr lang="en-HT" smtClean="0"/>
              <a:t>‹#›</a:t>
            </a:fld>
            <a:endParaRPr lang="en-HT"/>
          </a:p>
        </p:txBody>
      </p:sp>
    </p:spTree>
    <p:extLst>
      <p:ext uri="{BB962C8B-B14F-4D97-AF65-F5344CB8AC3E}">
        <p14:creationId xmlns:p14="http://schemas.microsoft.com/office/powerpoint/2010/main" val="35906966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98B7F1-0365-8E43-90F8-3CBD0C26FD5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0124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102240" y="2386744"/>
            <a:ext cx="693952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5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21396" y="4352544"/>
            <a:ext cx="5101209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1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19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11/22/24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1853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350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89834" y="937260"/>
            <a:ext cx="1053966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06046" y="937260"/>
            <a:ext cx="4716174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7275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11/22/24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577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106424" y="2386744"/>
            <a:ext cx="6940296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5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21396" y="4352465"/>
            <a:ext cx="5101209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1900">
                <a:solidFill>
                  <a:schemeClr val="tx1"/>
                </a:solidFill>
              </a:defRPr>
            </a:lvl1pPr>
            <a:lvl2pPr marL="4572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11/22/24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8125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2239" y="2638044"/>
            <a:ext cx="3288023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3737" y="2638044"/>
            <a:ext cx="3290516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11/22/24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5025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2239" y="2313434"/>
            <a:ext cx="3288024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2239" y="3143250"/>
            <a:ext cx="3288024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3737" y="3143250"/>
            <a:ext cx="3290516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753737" y="2313434"/>
            <a:ext cx="3290516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11/22/24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88216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11/22/24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3034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11/22/24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934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640703" y="2243829"/>
            <a:ext cx="3290594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1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52060" y="804672"/>
            <a:ext cx="361188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2965" y="3549918"/>
            <a:ext cx="284607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11/22/24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640703" y="6236208"/>
            <a:ext cx="3806398" cy="320040"/>
          </a:xfrm>
        </p:spPr>
        <p:txBody>
          <a:bodyPr>
            <a:normAutofit/>
          </a:bodyPr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1783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1" y="0"/>
            <a:ext cx="4571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640080" y="2243828"/>
            <a:ext cx="3291840" cy="1143000"/>
          </a:xfrm>
          <a:solidFill>
            <a:srgbClr val="FFFFFF"/>
          </a:solidFill>
          <a:ln>
            <a:solidFill>
              <a:srgbClr val="262626"/>
            </a:solidFill>
          </a:ln>
        </p:spPr>
        <p:txBody>
          <a:bodyPr anchor="ctr" anchorCtr="1">
            <a:noAutofit/>
          </a:bodyPr>
          <a:lstStyle>
            <a:lvl1pPr>
              <a:defRPr sz="21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72000" y="-42172"/>
            <a:ext cx="4576573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2965" y="3549919"/>
            <a:ext cx="284607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5DF67886-02FF-014E-8095-52A278DCA051}" type="datetimeFigureOut">
              <a:rPr lang="en-US" smtClean="0"/>
              <a:t>11/22/24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40080" y="6236208"/>
            <a:ext cx="3803904" cy="320040"/>
          </a:xfrm>
        </p:spPr>
        <p:txBody>
          <a:bodyPr>
            <a:normAutofit/>
          </a:bodyPr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414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606045" y="964692"/>
            <a:ext cx="5937755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045" y="2638045"/>
            <a:ext cx="5937755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78943" y="6238816"/>
            <a:ext cx="2065310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5DF67886-02FF-014E-8095-52A278DCA051}" type="datetimeFigureOut">
              <a:rPr lang="en-US" smtClean="0"/>
              <a:t>11/22/24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02239" y="6236208"/>
            <a:ext cx="4556664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40112" y="6217920"/>
            <a:ext cx="365760" cy="365760"/>
          </a:xfrm>
          <a:prstGeom prst="ellipse">
            <a:avLst/>
          </a:prstGeom>
          <a:solidFill>
            <a:srgbClr val="1D1D1D">
              <a:alpha val="69804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568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6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44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9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28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mailto:alexandro.disla@hanwash.org" TargetMode="Externa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12F58-3B90-3B77-A257-AC77008553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7680" y="342900"/>
            <a:ext cx="8134325" cy="2766060"/>
          </a:xfrm>
        </p:spPr>
        <p:txBody>
          <a:bodyPr>
            <a:normAutofit/>
          </a:bodyPr>
          <a:lstStyle/>
          <a:p>
            <a:r>
              <a:rPr lang="en-US" dirty="0"/>
              <a:t>Water Point </a:t>
            </a:r>
            <a:r>
              <a:rPr lang="en-US" dirty="0" err="1"/>
              <a:t>Commitee</a:t>
            </a:r>
            <a:br>
              <a:rPr lang="en-US" dirty="0"/>
            </a:br>
            <a:r>
              <a:rPr lang="en-US" dirty="0"/>
              <a:t>(W.P.C)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5F93FB-B690-893E-8244-A4B69483E4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532" y="3575304"/>
            <a:ext cx="3349633" cy="282625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DD3F186-8901-ABAC-434E-1175BE324DFA}"/>
              </a:ext>
            </a:extLst>
          </p:cNvPr>
          <p:cNvSpPr txBox="1"/>
          <p:nvPr/>
        </p:nvSpPr>
        <p:spPr>
          <a:xfrm>
            <a:off x="5230836" y="3892710"/>
            <a:ext cx="3645074" cy="92333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>
                <a:solidFill>
                  <a:schemeClr val="bg1"/>
                </a:solidFill>
              </a:rPr>
              <a:t>This user guide will help you navigate to this console. And display the features available.</a:t>
            </a:r>
          </a:p>
        </p:txBody>
      </p:sp>
    </p:spTree>
    <p:extLst>
      <p:ext uri="{BB962C8B-B14F-4D97-AF65-F5344CB8AC3E}">
        <p14:creationId xmlns:p14="http://schemas.microsoft.com/office/powerpoint/2010/main" val="30069554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A4C29-FBE3-861F-B079-9ADFC4DED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6881" y="172212"/>
            <a:ext cx="6007608" cy="717804"/>
          </a:xfrm>
        </p:spPr>
        <p:txBody>
          <a:bodyPr>
            <a:normAutofit fontScale="90000"/>
          </a:bodyPr>
          <a:lstStyle/>
          <a:p>
            <a:r>
              <a:rPr lang="en-HT" dirty="0"/>
              <a:t>C</a:t>
            </a:r>
            <a:r>
              <a:rPr lang="en-US" dirty="0"/>
              <a:t>o</a:t>
            </a:r>
            <a:r>
              <a:rPr lang="en-HT" dirty="0"/>
              <a:t>nsole Overview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DD93C9-6A1F-0B65-AECE-C46A9538E0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277" y="1790701"/>
            <a:ext cx="8581445" cy="455218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E63A6A5-9D82-125C-1F74-B5D5598A508B}"/>
              </a:ext>
            </a:extLst>
          </p:cNvPr>
          <p:cNvSpPr/>
          <p:nvPr/>
        </p:nvSpPr>
        <p:spPr>
          <a:xfrm>
            <a:off x="1621536" y="2121408"/>
            <a:ext cx="499872" cy="26822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DCE0CE3-A211-A48A-DAE7-2F8520B9D27A}"/>
              </a:ext>
            </a:extLst>
          </p:cNvPr>
          <p:cNvSpPr txBox="1"/>
          <p:nvPr/>
        </p:nvSpPr>
        <p:spPr>
          <a:xfrm>
            <a:off x="2284477" y="1198078"/>
            <a:ext cx="2023872" cy="923330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Please make sure that you are on the CPE Reports. 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D2075CB-4F46-556E-1E51-C83E46A06826}"/>
              </a:ext>
            </a:extLst>
          </p:cNvPr>
          <p:cNvCxnSpPr>
            <a:stCxn id="9" idx="1"/>
          </p:cNvCxnSpPr>
          <p:nvPr/>
        </p:nvCxnSpPr>
        <p:spPr>
          <a:xfrm flipH="1">
            <a:off x="1987296" y="1659743"/>
            <a:ext cx="297181" cy="4616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47BFD2C6-B5CD-7FCB-FCFF-B1E6FEAD66EA}"/>
              </a:ext>
            </a:extLst>
          </p:cNvPr>
          <p:cNvSpPr/>
          <p:nvPr/>
        </p:nvSpPr>
        <p:spPr>
          <a:xfrm>
            <a:off x="7912608" y="4315968"/>
            <a:ext cx="853440" cy="65836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CE1BEB5-EFF2-0551-81F1-9340EB904FE5}"/>
              </a:ext>
            </a:extLst>
          </p:cNvPr>
          <p:cNvSpPr txBox="1"/>
          <p:nvPr/>
        </p:nvSpPr>
        <p:spPr>
          <a:xfrm>
            <a:off x="6571488" y="2877312"/>
            <a:ext cx="1524000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</a:t>
            </a:r>
            <a:r>
              <a:rPr lang="en-HT" dirty="0"/>
              <a:t>his will bring you back to HANWASH Home.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8AAD899-0215-3953-1E5A-A3932D0D9957}"/>
              </a:ext>
            </a:extLst>
          </p:cNvPr>
          <p:cNvCxnSpPr/>
          <p:nvPr/>
        </p:nvCxnSpPr>
        <p:spPr>
          <a:xfrm>
            <a:off x="8095488" y="4077641"/>
            <a:ext cx="0" cy="2383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21901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D9878-DCCA-F013-0207-11D8AA8B2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3456" y="257556"/>
            <a:ext cx="5922264" cy="839724"/>
          </a:xfrm>
        </p:spPr>
        <p:txBody>
          <a:bodyPr/>
          <a:lstStyle/>
          <a:p>
            <a:r>
              <a:rPr lang="en-HT" dirty="0"/>
              <a:t>Console Overview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7BE2C0-09EA-4D1B-B85E-971E9CA620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448" y="1877569"/>
            <a:ext cx="8691103" cy="4617148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6875619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E821D-5876-0BAB-B799-B83DCC6E1F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6964" y="292608"/>
            <a:ext cx="5910072" cy="669036"/>
          </a:xfrm>
        </p:spPr>
        <p:txBody>
          <a:bodyPr>
            <a:normAutofit fontScale="90000"/>
          </a:bodyPr>
          <a:lstStyle/>
          <a:p>
            <a:r>
              <a:rPr lang="en-HT" dirty="0"/>
              <a:t>Console overview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4037B9E-0FFA-A21F-115F-A2D9727521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477" y="1938528"/>
            <a:ext cx="8411046" cy="4468368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2375485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F3467-2C5C-B743-08CB-78F63B7B8B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9072" y="245364"/>
            <a:ext cx="5897880" cy="583692"/>
          </a:xfrm>
        </p:spPr>
        <p:txBody>
          <a:bodyPr>
            <a:normAutofit fontScale="90000"/>
          </a:bodyPr>
          <a:lstStyle/>
          <a:p>
            <a:r>
              <a:rPr lang="en-HT" dirty="0"/>
              <a:t>Console overview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FB647E-78DB-7D5D-2A80-973D6E30B4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821" y="1449324"/>
            <a:ext cx="8844357" cy="4691655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0286700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AAE40-4C66-3818-3699-35C1F17E71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6424" y="2386744"/>
            <a:ext cx="6940296" cy="851756"/>
          </a:xfrm>
        </p:spPr>
        <p:txBody>
          <a:bodyPr/>
          <a:lstStyle/>
          <a:p>
            <a:r>
              <a:rPr lang="en-HT" dirty="0"/>
              <a:t>Functionalities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0C8AD7-A0D4-3365-1392-077AED9A55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21396" y="4352465"/>
            <a:ext cx="5101209" cy="422735"/>
          </a:xfrm>
        </p:spPr>
        <p:txBody>
          <a:bodyPr/>
          <a:lstStyle/>
          <a:p>
            <a:r>
              <a:rPr lang="en-HT" dirty="0"/>
              <a:t>What are functionalities available?</a:t>
            </a:r>
          </a:p>
        </p:txBody>
      </p:sp>
    </p:spTree>
    <p:extLst>
      <p:ext uri="{BB962C8B-B14F-4D97-AF65-F5344CB8AC3E}">
        <p14:creationId xmlns:p14="http://schemas.microsoft.com/office/powerpoint/2010/main" val="20452952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AA2E5-362F-AF03-7167-B7BFB3A082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2240" y="914204"/>
            <a:ext cx="6939520" cy="1645920"/>
          </a:xfrm>
        </p:spPr>
        <p:txBody>
          <a:bodyPr/>
          <a:lstStyle/>
          <a:p>
            <a:r>
              <a:rPr lang="en-US" dirty="0"/>
              <a:t>CPE REPORTS</a:t>
            </a:r>
            <a:endParaRPr lang="en-HT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55A16F-882D-9EA4-9517-8118708FDB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00052" y="3198359"/>
            <a:ext cx="5008796" cy="2881807"/>
          </a:xfrm>
          <a:solidFill>
            <a:schemeClr val="tx1"/>
          </a:solidFill>
          <a:ln>
            <a:solidFill>
              <a:schemeClr val="accent1"/>
            </a:solidFill>
          </a:ln>
        </p:spPr>
        <p:txBody>
          <a:bodyPr>
            <a:noAutofit/>
          </a:bodyPr>
          <a:lstStyle/>
          <a:p>
            <a:r>
              <a:rPr lang="en-HT" sz="1600" dirty="0">
                <a:solidFill>
                  <a:schemeClr val="bg1"/>
                </a:solidFill>
              </a:rPr>
              <a:t>CPE Reports:</a:t>
            </a:r>
          </a:p>
          <a:p>
            <a:pPr algn="just"/>
            <a:endParaRPr lang="en-US" sz="1600" dirty="0">
              <a:solidFill>
                <a:schemeClr val="bg1"/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</a:rPr>
              <a:t>Header Section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</a:rPr>
              <a:t>Map Section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</a:rPr>
              <a:t>Community demographics &amp; performance Sections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</a:rPr>
              <a:t>Inspections Section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</a:rPr>
              <a:t>Financial Section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88757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2DEFF-283A-2970-9F1D-EE382E75D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5346" y="201665"/>
            <a:ext cx="5893308" cy="437388"/>
          </a:xfrm>
        </p:spPr>
        <p:txBody>
          <a:bodyPr>
            <a:normAutofit fontScale="90000"/>
          </a:bodyPr>
          <a:lstStyle/>
          <a:p>
            <a:r>
              <a:rPr lang="en-HT" dirty="0"/>
              <a:t>Header &amp; QuickFilters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CDF726-E355-66DA-1F27-9502DC5E45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66" y="1794279"/>
            <a:ext cx="8896268" cy="4722883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F60796A-8CCE-357C-D65B-2F31B2986EDF}"/>
              </a:ext>
            </a:extLst>
          </p:cNvPr>
          <p:cNvSpPr/>
          <p:nvPr/>
        </p:nvSpPr>
        <p:spPr>
          <a:xfrm>
            <a:off x="123866" y="2401824"/>
            <a:ext cx="1875622" cy="84124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9847CF-10BD-83D3-6EC4-186A635DADF9}"/>
              </a:ext>
            </a:extLst>
          </p:cNvPr>
          <p:cNvSpPr txBox="1"/>
          <p:nvPr/>
        </p:nvSpPr>
        <p:spPr>
          <a:xfrm>
            <a:off x="3791712" y="1024128"/>
            <a:ext cx="2206752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By design this console is fixed  for the commune of Cavaillon.</a:t>
            </a:r>
          </a:p>
        </p:txBody>
      </p:sp>
    </p:spTree>
    <p:extLst>
      <p:ext uri="{BB962C8B-B14F-4D97-AF65-F5344CB8AC3E}">
        <p14:creationId xmlns:p14="http://schemas.microsoft.com/office/powerpoint/2010/main" val="24586609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2DEFF-283A-2970-9F1D-EE382E75D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5346" y="201665"/>
            <a:ext cx="5893308" cy="437388"/>
          </a:xfrm>
        </p:spPr>
        <p:txBody>
          <a:bodyPr>
            <a:normAutofit fontScale="90000"/>
          </a:bodyPr>
          <a:lstStyle/>
          <a:p>
            <a:r>
              <a:rPr lang="en-HT" dirty="0"/>
              <a:t>Header &amp; QuickFilters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3960C31-E61F-1539-66E4-2A12D79087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86" y="1938528"/>
            <a:ext cx="9041227" cy="4803151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1134526-E3AC-A791-469E-532BD6DE06DE}"/>
              </a:ext>
            </a:extLst>
          </p:cNvPr>
          <p:cNvSpPr/>
          <p:nvPr/>
        </p:nvSpPr>
        <p:spPr>
          <a:xfrm>
            <a:off x="1999488" y="2645664"/>
            <a:ext cx="2133600" cy="210921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165F24-2A86-8CD1-6285-C0A7201ECF2E}"/>
              </a:ext>
            </a:extLst>
          </p:cNvPr>
          <p:cNvSpPr txBox="1"/>
          <p:nvPr/>
        </p:nvSpPr>
        <p:spPr>
          <a:xfrm>
            <a:off x="4571999" y="1304544"/>
            <a:ext cx="2316480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The water quick filter will display the name of the water points registered.</a:t>
            </a:r>
          </a:p>
        </p:txBody>
      </p:sp>
    </p:spTree>
    <p:extLst>
      <p:ext uri="{BB962C8B-B14F-4D97-AF65-F5344CB8AC3E}">
        <p14:creationId xmlns:p14="http://schemas.microsoft.com/office/powerpoint/2010/main" val="12523584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D957F-E1DD-8468-36AC-E54B6D1D4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6484" y="306324"/>
            <a:ext cx="5971032" cy="656844"/>
          </a:xfrm>
        </p:spPr>
        <p:txBody>
          <a:bodyPr>
            <a:normAutofit fontScale="90000"/>
          </a:bodyPr>
          <a:lstStyle/>
          <a:p>
            <a:r>
              <a:rPr lang="en-HT" dirty="0"/>
              <a:t>Display data in the console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3EE067-C308-1F43-69CC-AC1D24E812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75" y="1741956"/>
            <a:ext cx="9066925" cy="480972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1871147-2F36-5E4C-EB03-EB3F2BD34EA8}"/>
              </a:ext>
            </a:extLst>
          </p:cNvPr>
          <p:cNvSpPr/>
          <p:nvPr/>
        </p:nvSpPr>
        <p:spPr>
          <a:xfrm>
            <a:off x="77075" y="2497667"/>
            <a:ext cx="3936125" cy="27093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51BC5AB-1632-C26D-D057-7AC22FD5DB3B}"/>
              </a:ext>
            </a:extLst>
          </p:cNvPr>
          <p:cNvSpPr/>
          <p:nvPr/>
        </p:nvSpPr>
        <p:spPr>
          <a:xfrm>
            <a:off x="393700" y="3225800"/>
            <a:ext cx="5308600" cy="14351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2DB9BDB-C711-C379-67D6-CD2EF15178F9}"/>
              </a:ext>
            </a:extLst>
          </p:cNvPr>
          <p:cNvSpPr txBox="1"/>
          <p:nvPr/>
        </p:nvSpPr>
        <p:spPr>
          <a:xfrm>
            <a:off x="4305737" y="1144024"/>
            <a:ext cx="3911163" cy="1477328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With the quick filter active, the data will fill each section of the console. The header section display the common general information about the Water point. </a:t>
            </a:r>
          </a:p>
        </p:txBody>
      </p:sp>
    </p:spTree>
    <p:extLst>
      <p:ext uri="{BB962C8B-B14F-4D97-AF65-F5344CB8AC3E}">
        <p14:creationId xmlns:p14="http://schemas.microsoft.com/office/powerpoint/2010/main" val="36786348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9021C-A4DD-969C-A4ED-ED168C858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0868" y="202692"/>
            <a:ext cx="5922264" cy="486156"/>
          </a:xfrm>
        </p:spPr>
        <p:txBody>
          <a:bodyPr>
            <a:normAutofit fontScale="90000"/>
          </a:bodyPr>
          <a:lstStyle/>
          <a:p>
            <a:r>
              <a:rPr lang="en-HT" dirty="0"/>
              <a:t>The MAP section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533719-5D93-420B-AC86-64834F9687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839" y="1981200"/>
            <a:ext cx="8798322" cy="4674108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3235886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D0B4D-3955-572C-83FC-9F320D94F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1936" y="1572768"/>
            <a:ext cx="7030212" cy="1719072"/>
          </a:xfrm>
        </p:spPr>
        <p:txBody>
          <a:bodyPr>
            <a:normAutofit fontScale="90000"/>
          </a:bodyPr>
          <a:lstStyle/>
          <a:p>
            <a:br>
              <a:rPr lang="en-HT" dirty="0"/>
            </a:br>
            <a:r>
              <a:rPr lang="en-HT" dirty="0"/>
              <a:t>How to access the console?</a:t>
            </a:r>
            <a:br>
              <a:rPr lang="en-HT" dirty="0"/>
            </a:br>
            <a:endParaRPr lang="en-HT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1B1DFC0-F626-9824-ACA7-88697790FAF9}"/>
              </a:ext>
            </a:extLst>
          </p:cNvPr>
          <p:cNvSpPr txBox="1"/>
          <p:nvPr/>
        </p:nvSpPr>
        <p:spPr>
          <a:xfrm>
            <a:off x="1816608" y="3987483"/>
            <a:ext cx="5193792" cy="9233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A</a:t>
            </a:r>
            <a:r>
              <a:rPr lang="en-HT" dirty="0"/>
              <a:t>ccess the mWater portal.</a:t>
            </a:r>
          </a:p>
          <a:p>
            <a:pPr marL="342900" indent="-342900">
              <a:buAutoNum type="arabicPeriod"/>
            </a:pPr>
            <a:r>
              <a:rPr lang="en-HT" dirty="0"/>
              <a:t>Access the HANWASH portal.</a:t>
            </a:r>
          </a:p>
        </p:txBody>
      </p:sp>
    </p:spTree>
    <p:extLst>
      <p:ext uri="{BB962C8B-B14F-4D97-AF65-F5344CB8AC3E}">
        <p14:creationId xmlns:p14="http://schemas.microsoft.com/office/powerpoint/2010/main" val="26666655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5AED71-EFAD-EDEA-A56E-FE0F82769B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HT" dirty="0"/>
              <a:t>Export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962524-7060-5A26-786A-836BCE163F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HT" dirty="0"/>
          </a:p>
        </p:txBody>
      </p:sp>
    </p:spTree>
    <p:extLst>
      <p:ext uri="{BB962C8B-B14F-4D97-AF65-F5344CB8AC3E}">
        <p14:creationId xmlns:p14="http://schemas.microsoft.com/office/powerpoint/2010/main" val="28758348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E217A59-7CD6-9472-646F-A54DAB671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3122" y="388495"/>
            <a:ext cx="5937755" cy="1188720"/>
          </a:xfrm>
        </p:spPr>
        <p:txBody>
          <a:bodyPr/>
          <a:lstStyle/>
          <a:p>
            <a:r>
              <a:rPr lang="en-HT" dirty="0"/>
              <a:t>Thank You !!!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337A3C-9499-5F15-E0A8-4898F692DA29}"/>
              </a:ext>
            </a:extLst>
          </p:cNvPr>
          <p:cNvSpPr txBox="1"/>
          <p:nvPr/>
        </p:nvSpPr>
        <p:spPr>
          <a:xfrm>
            <a:off x="2993721" y="2993720"/>
            <a:ext cx="3457184" cy="2031325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b="1" dirty="0"/>
              <a:t>PLEASE FEEL FREE TO CONTACT ME BY :</a:t>
            </a:r>
          </a:p>
          <a:p>
            <a:endParaRPr lang="en-H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</a:t>
            </a:r>
            <a:r>
              <a:rPr lang="en-HT" dirty="0"/>
              <a:t>mail / </a:t>
            </a:r>
            <a:r>
              <a:rPr lang="en-HT" dirty="0">
                <a:hlinkClick r:id="rId2"/>
              </a:rPr>
              <a:t>alexandro.disla@hanwash.org</a:t>
            </a:r>
            <a:endParaRPr lang="en-H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</a:t>
            </a:r>
            <a:r>
              <a:rPr lang="en-HT" dirty="0"/>
              <a:t>hatsap or Phone / +50941483700</a:t>
            </a:r>
          </a:p>
        </p:txBody>
      </p:sp>
    </p:spTree>
    <p:extLst>
      <p:ext uri="{BB962C8B-B14F-4D97-AF65-F5344CB8AC3E}">
        <p14:creationId xmlns:p14="http://schemas.microsoft.com/office/powerpoint/2010/main" val="7860519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EC145-C070-FB2E-2A30-C522C4336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</a:t>
            </a:r>
            <a:r>
              <a:rPr lang="en-HT" dirty="0"/>
              <a:t>water Home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D2ADE7-3B18-F919-87E2-9305A66037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0060" y="3987252"/>
            <a:ext cx="3454400" cy="717282"/>
          </a:xfrm>
          <a:ln>
            <a:solidFill>
              <a:schemeClr val="accent1"/>
            </a:solidFill>
          </a:ln>
        </p:spPr>
        <p:txBody>
          <a:bodyPr>
            <a:normAutofit fontScale="85000" lnSpcReduction="20000"/>
          </a:bodyPr>
          <a:lstStyle/>
          <a:p>
            <a:pPr algn="l"/>
            <a:r>
              <a:rPr lang="en-HT" sz="1900" dirty="0"/>
              <a:t>URL LINK </a:t>
            </a:r>
            <a:r>
              <a:rPr lang="en-HT" sz="3300" dirty="0"/>
              <a:t>: </a:t>
            </a:r>
            <a:r>
              <a:rPr lang="en-HT" sz="2500" dirty="0"/>
              <a:t>   </a:t>
            </a:r>
            <a:r>
              <a:rPr lang="en-US" sz="2500" dirty="0"/>
              <a:t>https://</a:t>
            </a:r>
            <a:r>
              <a:rPr lang="en-US" sz="2500" dirty="0" err="1"/>
              <a:t>www.mwater.co</a:t>
            </a:r>
            <a:endParaRPr lang="en-US" sz="2500" dirty="0"/>
          </a:p>
          <a:p>
            <a:pPr algn="l"/>
            <a:endParaRPr lang="en-HT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7C0171A7-3DD3-4FCA-F82E-7CEDC6721A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61854" y="2467846"/>
            <a:ext cx="4413265" cy="2347994"/>
          </a:xfr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5810454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FDC9F-AA5A-C591-9D5C-51BBDC3300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3122" y="363592"/>
            <a:ext cx="5937755" cy="660536"/>
          </a:xfrm>
        </p:spPr>
        <p:txBody>
          <a:bodyPr>
            <a:normAutofit fontScale="90000"/>
          </a:bodyPr>
          <a:lstStyle/>
          <a:p>
            <a:r>
              <a:rPr lang="en-HT" dirty="0"/>
              <a:t>Authenication PRocess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7273EC7-B74E-10C0-029F-D87214C891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1110" y="1840993"/>
            <a:ext cx="8836586" cy="4701340"/>
          </a:xfrm>
          <a:ln>
            <a:solidFill>
              <a:schemeClr val="accent1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496FDB7-760C-DCC3-DAD6-038F09D7DC41}"/>
              </a:ext>
            </a:extLst>
          </p:cNvPr>
          <p:cNvSpPr/>
          <p:nvPr/>
        </p:nvSpPr>
        <p:spPr>
          <a:xfrm>
            <a:off x="4047744" y="5376672"/>
            <a:ext cx="1060704" cy="82905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3729AE-ABDE-D280-73FC-5645DD9ECC44}"/>
              </a:ext>
            </a:extLst>
          </p:cNvPr>
          <p:cNvSpPr txBox="1"/>
          <p:nvPr/>
        </p:nvSpPr>
        <p:spPr>
          <a:xfrm>
            <a:off x="573024" y="3429000"/>
            <a:ext cx="1877568" cy="646331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Click on the Login button.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264DB54-06E6-7445-0247-33D64F8A7311}"/>
              </a:ext>
            </a:extLst>
          </p:cNvPr>
          <p:cNvCxnSpPr/>
          <p:nvPr/>
        </p:nvCxnSpPr>
        <p:spPr>
          <a:xfrm>
            <a:off x="2304288" y="4108704"/>
            <a:ext cx="1743456" cy="12679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55739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A4ED9-C7D7-A184-B649-995C0B965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3728" y="330708"/>
            <a:ext cx="5907149" cy="632460"/>
          </a:xfrm>
        </p:spPr>
        <p:txBody>
          <a:bodyPr>
            <a:normAutofit fontScale="90000"/>
          </a:bodyPr>
          <a:lstStyle/>
          <a:p>
            <a:r>
              <a:rPr lang="en-HT" dirty="0"/>
              <a:t>Authentication PRocess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B8CC88-F917-23BF-3C61-B0A50515D3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244" y="2455260"/>
            <a:ext cx="8287512" cy="440274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4B7FB10-E6A0-9B51-4739-B970A273A0E9}"/>
              </a:ext>
            </a:extLst>
          </p:cNvPr>
          <p:cNvSpPr txBox="1"/>
          <p:nvPr/>
        </p:nvSpPr>
        <p:spPr>
          <a:xfrm>
            <a:off x="8156448" y="2455260"/>
            <a:ext cx="559308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HT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B3C427-23D1-E3E8-0F0A-C7B9C1D2B615}"/>
              </a:ext>
            </a:extLst>
          </p:cNvPr>
          <p:cNvSpPr txBox="1"/>
          <p:nvPr/>
        </p:nvSpPr>
        <p:spPr>
          <a:xfrm>
            <a:off x="7917942" y="330708"/>
            <a:ext cx="1036320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You are not logged in.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39FCFD3-E612-E0A9-AF79-747CEEAE49E9}"/>
              </a:ext>
            </a:extLst>
          </p:cNvPr>
          <p:cNvCxnSpPr>
            <a:cxnSpLocks/>
          </p:cNvCxnSpPr>
          <p:nvPr/>
        </p:nvCxnSpPr>
        <p:spPr>
          <a:xfrm>
            <a:off x="8436102" y="1531037"/>
            <a:ext cx="0" cy="9242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520524BC-6933-26B8-3DBC-FF421D705F4B}"/>
              </a:ext>
            </a:extLst>
          </p:cNvPr>
          <p:cNvSpPr/>
          <p:nvPr/>
        </p:nvSpPr>
        <p:spPr>
          <a:xfrm>
            <a:off x="2657856" y="3048000"/>
            <a:ext cx="3864864" cy="109728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9DD381C-4047-C52F-0EC2-573BF3C90795}"/>
              </a:ext>
            </a:extLst>
          </p:cNvPr>
          <p:cNvSpPr txBox="1"/>
          <p:nvPr/>
        </p:nvSpPr>
        <p:spPr>
          <a:xfrm>
            <a:off x="189738" y="1227130"/>
            <a:ext cx="2705100" cy="923330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Fill with your credentials and click on the log button.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4B421A4-BC34-5ED6-EC3C-14976B857B71}"/>
              </a:ext>
            </a:extLst>
          </p:cNvPr>
          <p:cNvCxnSpPr/>
          <p:nvPr/>
        </p:nvCxnSpPr>
        <p:spPr>
          <a:xfrm>
            <a:off x="2561463" y="2133600"/>
            <a:ext cx="1388745" cy="914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13142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A4ED9-C7D7-A184-B649-995C0B965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0432" y="379476"/>
            <a:ext cx="5907149" cy="632460"/>
          </a:xfrm>
        </p:spPr>
        <p:txBody>
          <a:bodyPr>
            <a:normAutofit fontScale="90000"/>
          </a:bodyPr>
          <a:lstStyle/>
          <a:p>
            <a:r>
              <a:rPr lang="en-HT" dirty="0"/>
              <a:t>Mwater Home page Portal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8A57C59-7C2A-65AB-3E6F-D3221FA590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008" y="2052209"/>
            <a:ext cx="8663983" cy="459597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E9E092A-60A8-B9FC-F68C-14D1FC014257}"/>
              </a:ext>
            </a:extLst>
          </p:cNvPr>
          <p:cNvSpPr/>
          <p:nvPr/>
        </p:nvSpPr>
        <p:spPr>
          <a:xfrm>
            <a:off x="8241792" y="2060448"/>
            <a:ext cx="658368" cy="26822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A5C9E8C-E0F3-D815-DF23-C322F9970AA9}"/>
              </a:ext>
            </a:extLst>
          </p:cNvPr>
          <p:cNvSpPr txBox="1"/>
          <p:nvPr/>
        </p:nvSpPr>
        <p:spPr>
          <a:xfrm>
            <a:off x="7534656" y="234041"/>
            <a:ext cx="1365504" cy="923330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You have successfully logged in.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150C4BD-1946-5A23-E3BD-16416785A06A}"/>
              </a:ext>
            </a:extLst>
          </p:cNvPr>
          <p:cNvCxnSpPr/>
          <p:nvPr/>
        </p:nvCxnSpPr>
        <p:spPr>
          <a:xfrm>
            <a:off x="8656320" y="1157371"/>
            <a:ext cx="0" cy="8948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85074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EC145-C070-FB2E-2A30-C522C4336E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644" y="256533"/>
            <a:ext cx="3290594" cy="1141497"/>
          </a:xfrm>
        </p:spPr>
        <p:txBody>
          <a:bodyPr/>
          <a:lstStyle/>
          <a:p>
            <a:r>
              <a:rPr lang="en-HT" dirty="0"/>
              <a:t>Hanwash HOME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D2ADE7-3B18-F919-87E2-9305A66037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7644" y="4046629"/>
            <a:ext cx="3454400" cy="717282"/>
          </a:xfrm>
          <a:ln>
            <a:solidFill>
              <a:schemeClr val="accent1"/>
            </a:solidFill>
          </a:ln>
        </p:spPr>
        <p:txBody>
          <a:bodyPr>
            <a:normAutofit fontScale="85000" lnSpcReduction="20000"/>
          </a:bodyPr>
          <a:lstStyle/>
          <a:p>
            <a:pPr algn="l"/>
            <a:r>
              <a:rPr lang="en-HT" sz="1900" dirty="0"/>
              <a:t>URL LINK </a:t>
            </a:r>
            <a:r>
              <a:rPr lang="en-HT" sz="3300" dirty="0"/>
              <a:t>: </a:t>
            </a:r>
            <a:r>
              <a:rPr lang="en-HT" sz="2500" dirty="0"/>
              <a:t>   </a:t>
            </a:r>
            <a:r>
              <a:rPr lang="en-US" sz="2500" dirty="0"/>
              <a:t>http://</a:t>
            </a:r>
            <a:r>
              <a:rPr lang="en-US" sz="2500" dirty="0" err="1"/>
              <a:t>go.mwater.co</a:t>
            </a:r>
            <a:r>
              <a:rPr lang="en-US" sz="2500" dirty="0"/>
              <a:t>/</a:t>
            </a:r>
            <a:r>
              <a:rPr lang="en-US" sz="2500" dirty="0" err="1"/>
              <a:t>hanwash</a:t>
            </a:r>
            <a:endParaRPr lang="en-US" sz="2500" dirty="0"/>
          </a:p>
          <a:p>
            <a:pPr algn="l"/>
            <a:endParaRPr lang="en-HT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841EF8D-2009-6023-892E-09A97CEA2B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04704" y="2814577"/>
            <a:ext cx="4539296" cy="2411500"/>
          </a:xfrm>
          <a:ln>
            <a:solidFill>
              <a:schemeClr val="accent1"/>
            </a:soli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E80D51F-1F04-5217-6416-2D3586049B58}"/>
              </a:ext>
            </a:extLst>
          </p:cNvPr>
          <p:cNvSpPr txBox="1"/>
          <p:nvPr/>
        </p:nvSpPr>
        <p:spPr>
          <a:xfrm>
            <a:off x="585216" y="1755648"/>
            <a:ext cx="3779520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After you have been logged in mWater. Please use this link in your browser to access the HANWASH HOME CONSOLE, quickly.</a:t>
            </a:r>
          </a:p>
        </p:txBody>
      </p:sp>
    </p:spTree>
    <p:extLst>
      <p:ext uri="{BB962C8B-B14F-4D97-AF65-F5344CB8AC3E}">
        <p14:creationId xmlns:p14="http://schemas.microsoft.com/office/powerpoint/2010/main" val="37562981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03B16-7DC0-60EB-E6C9-6F85AC2B0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0" y="160020"/>
            <a:ext cx="5913120" cy="513080"/>
          </a:xfrm>
        </p:spPr>
        <p:txBody>
          <a:bodyPr>
            <a:normAutofit fontScale="90000"/>
          </a:bodyPr>
          <a:lstStyle/>
          <a:p>
            <a:r>
              <a:rPr lang="en-HT" dirty="0"/>
              <a:t>Access the CPE CONSOLES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06E316-5813-B914-FFBB-CD8FF46CE8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15" y="2098548"/>
            <a:ext cx="8958970" cy="475945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E3200CD-E717-24D5-D7E8-6247CC23AFCD}"/>
              </a:ext>
            </a:extLst>
          </p:cNvPr>
          <p:cNvSpPr/>
          <p:nvPr/>
        </p:nvSpPr>
        <p:spPr>
          <a:xfrm>
            <a:off x="2906702" y="4238940"/>
            <a:ext cx="545007" cy="9689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F32ADDB-BEDA-FA32-F11D-A80C400E017D}"/>
              </a:ext>
            </a:extLst>
          </p:cNvPr>
          <p:cNvSpPr/>
          <p:nvPr/>
        </p:nvSpPr>
        <p:spPr>
          <a:xfrm>
            <a:off x="3827158" y="3960381"/>
            <a:ext cx="575284" cy="8477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0410DE1-7B62-709E-1497-285F326F04BD}"/>
              </a:ext>
            </a:extLst>
          </p:cNvPr>
          <p:cNvSpPr/>
          <p:nvPr/>
        </p:nvSpPr>
        <p:spPr>
          <a:xfrm>
            <a:off x="5698347" y="4148106"/>
            <a:ext cx="551062" cy="9083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22DFF18-8AE5-C6AD-431D-0A9E27AA58E7}"/>
              </a:ext>
            </a:extLst>
          </p:cNvPr>
          <p:cNvSpPr/>
          <p:nvPr/>
        </p:nvSpPr>
        <p:spPr>
          <a:xfrm>
            <a:off x="6624858" y="3960381"/>
            <a:ext cx="563174" cy="8477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939316-66D4-AFD3-E6DC-6DD796CE4CF0}"/>
              </a:ext>
            </a:extLst>
          </p:cNvPr>
          <p:cNvSpPr txBox="1"/>
          <p:nvPr/>
        </p:nvSpPr>
        <p:spPr>
          <a:xfrm>
            <a:off x="2413420" y="1089692"/>
            <a:ext cx="3560458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Please select the CPE Monthly reports, highlighted by their respective commune. The text in blue are clickable links 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D444551-B353-E2D3-6A13-EE8E7EEBB838}"/>
              </a:ext>
            </a:extLst>
          </p:cNvPr>
          <p:cNvCxnSpPr/>
          <p:nvPr/>
        </p:nvCxnSpPr>
        <p:spPr>
          <a:xfrm>
            <a:off x="3073400" y="2290021"/>
            <a:ext cx="0" cy="19035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EBFEAED-06FF-7A34-789B-595E949A0FED}"/>
              </a:ext>
            </a:extLst>
          </p:cNvPr>
          <p:cNvCxnSpPr>
            <a:stCxn id="11" idx="2"/>
          </p:cNvCxnSpPr>
          <p:nvPr/>
        </p:nvCxnSpPr>
        <p:spPr>
          <a:xfrm flipH="1">
            <a:off x="4114800" y="2290021"/>
            <a:ext cx="78849" cy="16703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7B72A3B-8A0A-E9AE-EA19-89FAB0AF6BCB}"/>
              </a:ext>
            </a:extLst>
          </p:cNvPr>
          <p:cNvCxnSpPr/>
          <p:nvPr/>
        </p:nvCxnSpPr>
        <p:spPr>
          <a:xfrm>
            <a:off x="5829300" y="2290021"/>
            <a:ext cx="144578" cy="17551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B910EF1-0FDE-2758-5FC4-797DF4FA3C86}"/>
              </a:ext>
            </a:extLst>
          </p:cNvPr>
          <p:cNvCxnSpPr/>
          <p:nvPr/>
        </p:nvCxnSpPr>
        <p:spPr>
          <a:xfrm>
            <a:off x="5973878" y="2290021"/>
            <a:ext cx="932567" cy="16703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1408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341A7-5C0D-3EBC-FB34-432B831477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3071" y="2550015"/>
            <a:ext cx="6726527" cy="732237"/>
          </a:xfrm>
        </p:spPr>
        <p:txBody>
          <a:bodyPr>
            <a:normAutofit fontScale="90000"/>
          </a:bodyPr>
          <a:lstStyle/>
          <a:p>
            <a:r>
              <a:rPr lang="en-HT" dirty="0"/>
              <a:t>Console Overview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7EB423-7C68-211C-8674-FBA5277D9E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4289" y="4297810"/>
            <a:ext cx="5111858" cy="1785998"/>
          </a:xfrm>
          <a:solidFill>
            <a:schemeClr val="tx1"/>
          </a:solidFill>
          <a:ln>
            <a:solidFill>
              <a:schemeClr val="accent1"/>
            </a:solidFill>
          </a:ln>
        </p:spPr>
        <p:txBody>
          <a:bodyPr>
            <a:normAutofit fontScale="85000" lnSpcReduction="20000"/>
          </a:bodyPr>
          <a:lstStyle/>
          <a:p>
            <a:pPr algn="just"/>
            <a:r>
              <a:rPr lang="en-HT" dirty="0">
                <a:solidFill>
                  <a:schemeClr val="bg1"/>
                </a:solidFill>
              </a:rPr>
              <a:t>We have two page in the console. Please select the version of your pleasing.</a:t>
            </a:r>
          </a:p>
          <a:p>
            <a:pPr marL="457200" indent="-457200" algn="just">
              <a:buAutoNum type="arabicPeriod"/>
            </a:pPr>
            <a:r>
              <a:rPr lang="en-HT" dirty="0">
                <a:solidFill>
                  <a:schemeClr val="bg1"/>
                </a:solidFill>
              </a:rPr>
              <a:t>1. CPE Reports (English Version)</a:t>
            </a:r>
          </a:p>
          <a:p>
            <a:pPr marL="457200" indent="-457200" algn="just">
              <a:buAutoNum type="arabicPeriod"/>
            </a:pPr>
            <a:r>
              <a:rPr lang="en-HT" dirty="0">
                <a:solidFill>
                  <a:schemeClr val="bg1"/>
                </a:solidFill>
              </a:rPr>
              <a:t>2. Rapport CPE (French version)</a:t>
            </a:r>
          </a:p>
          <a:p>
            <a:pPr marL="457200" indent="-457200" algn="just">
              <a:buAutoNum type="arabicPeriod"/>
            </a:pPr>
            <a:endParaRPr lang="en-HT" dirty="0">
              <a:solidFill>
                <a:schemeClr val="bg1"/>
              </a:solidFill>
            </a:endParaRPr>
          </a:p>
          <a:p>
            <a:pPr algn="just"/>
            <a:r>
              <a:rPr lang="en-HT" dirty="0">
                <a:solidFill>
                  <a:schemeClr val="bg1"/>
                </a:solidFill>
              </a:rPr>
              <a:t>Please stay on the CPE reports page.</a:t>
            </a:r>
          </a:p>
          <a:p>
            <a:pPr algn="just"/>
            <a:endParaRPr lang="en-H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0838349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{CBF1E924-B9DB-4041-BA81-B1CBA651A201}tf10001120</Template>
  <TotalTime>12704</TotalTime>
  <Words>355</Words>
  <Application>Microsoft Macintosh PowerPoint</Application>
  <PresentationFormat>Letter Paper (8.5x11 in)</PresentationFormat>
  <Paragraphs>56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Gill Sans MT</vt:lpstr>
      <vt:lpstr>Parcel</vt:lpstr>
      <vt:lpstr>Water Point Commitee (W.P.C)</vt:lpstr>
      <vt:lpstr> How to access the console? </vt:lpstr>
      <vt:lpstr>Mwater Home</vt:lpstr>
      <vt:lpstr>Authenication PRocess</vt:lpstr>
      <vt:lpstr>Authentication PRocess</vt:lpstr>
      <vt:lpstr>Mwater Home page Portal</vt:lpstr>
      <vt:lpstr>Hanwash HOME</vt:lpstr>
      <vt:lpstr>Access the CPE CONSOLES</vt:lpstr>
      <vt:lpstr>Console Overview</vt:lpstr>
      <vt:lpstr>Console Overview</vt:lpstr>
      <vt:lpstr>Console Overview</vt:lpstr>
      <vt:lpstr>Console overview</vt:lpstr>
      <vt:lpstr>Console overview</vt:lpstr>
      <vt:lpstr>Functionalities</vt:lpstr>
      <vt:lpstr>CPE REPORTS</vt:lpstr>
      <vt:lpstr>Header &amp; QuickFilters</vt:lpstr>
      <vt:lpstr>Header &amp; QuickFilters</vt:lpstr>
      <vt:lpstr>Display data in the console</vt:lpstr>
      <vt:lpstr>The MAP section</vt:lpstr>
      <vt:lpstr>Export</vt:lpstr>
      <vt:lpstr>Thank You !!!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 Hunt</dc:creator>
  <cp:lastModifiedBy>Alexandro_ Disla</cp:lastModifiedBy>
  <cp:revision>41</cp:revision>
  <dcterms:created xsi:type="dcterms:W3CDTF">2024-03-14T13:36:03Z</dcterms:created>
  <dcterms:modified xsi:type="dcterms:W3CDTF">2024-11-24T21:26:53Z</dcterms:modified>
</cp:coreProperties>
</file>

<file path=docProps/thumbnail.jpeg>
</file>